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306" r:id="rId3"/>
    <p:sldId id="281" r:id="rId4"/>
    <p:sldId id="282" r:id="rId5"/>
    <p:sldId id="284" r:id="rId6"/>
    <p:sldId id="283" r:id="rId7"/>
    <p:sldId id="285" r:id="rId8"/>
    <p:sldId id="286" r:id="rId9"/>
    <p:sldId id="287" r:id="rId10"/>
    <p:sldId id="288" r:id="rId11"/>
    <p:sldId id="289" r:id="rId12"/>
    <p:sldId id="290" r:id="rId13"/>
    <p:sldId id="291" r:id="rId14"/>
    <p:sldId id="292" r:id="rId15"/>
    <p:sldId id="293" r:id="rId16"/>
    <p:sldId id="294" r:id="rId17"/>
    <p:sldId id="295" r:id="rId18"/>
    <p:sldId id="296" r:id="rId19"/>
    <p:sldId id="297" r:id="rId20"/>
    <p:sldId id="298" r:id="rId21"/>
    <p:sldId id="299" r:id="rId22"/>
    <p:sldId id="301" r:id="rId23"/>
    <p:sldId id="302" r:id="rId24"/>
    <p:sldId id="305" r:id="rId25"/>
    <p:sldId id="303" r:id="rId26"/>
    <p:sldId id="30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516D"/>
    <a:srgbClr val="F876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42"/>
    <p:restoredTop sz="92374"/>
  </p:normalViewPr>
  <p:slideViewPr>
    <p:cSldViewPr snapToGrid="0">
      <p:cViewPr>
        <p:scale>
          <a:sx n="81" d="100"/>
          <a:sy n="81" d="100"/>
        </p:scale>
        <p:origin x="1768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jpeg>
</file>

<file path=ppt/media/image2.jpeg>
</file>

<file path=ppt/media/image20.jpeg>
</file>

<file path=ppt/media/image21.jpeg>
</file>

<file path=ppt/media/image22.jpeg>
</file>

<file path=ppt/media/image23.png>
</file>

<file path=ppt/media/image24.jpeg>
</file>

<file path=ppt/media/image25.pn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D9A5E8-D89E-6246-9CAA-4FAE9D3B581D}" type="datetimeFigureOut">
              <a:rPr lang="en-US" smtClean="0"/>
              <a:t>5/6/24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AF159A-D4AE-B645-9558-1D28B55E2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89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52349-C927-E67E-F2E5-10D30BCAE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B04046-2348-955A-12F0-614CB890F5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127DB-E36B-8DC2-B5CE-534F1CC3D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77B3F-8A60-7E40-99CC-84CDF4B8E2ED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1865F4-C2E1-F027-41A6-42708A558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40CF3-F6D6-7FE2-480E-45A43A014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12FB-DC83-DD43-99CA-219A5FA7C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742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61CA5-879E-ED24-3D49-D346E1AC5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B27E41-A346-4040-2CF0-DB7D8E339D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650B1E-F149-BE35-28C8-375F056AE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77B3F-8A60-7E40-99CC-84CDF4B8E2ED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1B86F-26D9-6C20-ADD3-C4BFA704E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0981DF-5999-DC2C-FF29-39EFE9A46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12FB-DC83-DD43-99CA-219A5FA7C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293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F2227B-2809-EF22-D2FE-3AC257928A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85034D-9227-B199-C2FA-1D951E0203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B8B354-4F82-8483-35A5-8D0E58669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77B3F-8A60-7E40-99CC-84CDF4B8E2ED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31BC81-F30E-4A19-5249-0EFFF558E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5A257-C4C4-A5DD-C5A6-20F087D0B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12FB-DC83-DD43-99CA-219A5FA7C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7035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21A6B-15D5-4B85-813F-DCC5C9CEC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740DC-5286-D452-B644-84E0C3CBBA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9D384-24DE-45E9-9FFF-85689351E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77B3F-8A60-7E40-99CC-84CDF4B8E2ED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BEEDA-6B47-DB20-6A68-D0DF3F2A9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AEB3CF-CAC5-0845-3F7A-974114C5D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12FB-DC83-DD43-99CA-219A5FA7C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917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2BC23-0D44-0D75-94D5-ECD73DA66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F64FAC-DA28-2B29-0F67-F8A09D2AC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CF15AB-2C8C-B440-71A7-000DF2D7F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77B3F-8A60-7E40-99CC-84CDF4B8E2ED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9124B-3CE6-A3C2-6962-E01C1C4E0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2781D0-6478-EA78-5AD5-AA50B128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12FB-DC83-DD43-99CA-219A5FA7C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0398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18768-07D6-6F8C-1866-4FD276A0D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89871-1020-5C6A-486F-92B33E47E4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6ACE7F-A8EA-E842-D66A-A117F389A9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86F583-D195-4EEB-EA91-FDBB1C32D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77B3F-8A60-7E40-99CC-84CDF4B8E2ED}" type="datetimeFigureOut">
              <a:rPr lang="en-US" smtClean="0"/>
              <a:t>5/6/24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A27512-7ADB-845C-5B4C-911A902A9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051501-08FB-3C87-8361-A8012BE1D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12FB-DC83-DD43-99CA-219A5FA7C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699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68B1A-FCCE-9635-2FFF-8111D205E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85844B-7F67-45F6-B9DC-A83D05B5A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0A6A35-63A3-8D37-0FB1-922CF7D099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2585F7-8803-07E9-D160-2E1D6071F7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F49B11-5F62-7480-F2A6-CCAAD7E55E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5D1706-E9B7-6A68-5013-2707DE4A5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77B3F-8A60-7E40-99CC-84CDF4B8E2ED}" type="datetimeFigureOut">
              <a:rPr lang="en-US" smtClean="0"/>
              <a:t>5/6/24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9024A7-4310-34CD-E475-406686DE5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2F1AEB-A494-4C0E-18ED-493533674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12FB-DC83-DD43-99CA-219A5FA7C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515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76F67-23FD-ACCF-5989-37BAC1BB6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184CF1-D38F-1A05-3078-35F5502B2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77B3F-8A60-7E40-99CC-84CDF4B8E2ED}" type="datetimeFigureOut">
              <a:rPr lang="en-US" smtClean="0"/>
              <a:t>5/6/24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A71E9F-3848-29BC-3DF7-4CFC7567E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958576-EE73-7E45-EF9E-C3053F6C9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12FB-DC83-DD43-99CA-219A5FA7C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733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5DF0A0-0E2E-F304-9EE4-BAAD20607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77B3F-8A60-7E40-99CC-84CDF4B8E2ED}" type="datetimeFigureOut">
              <a:rPr lang="en-US" smtClean="0"/>
              <a:t>5/6/24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397CDE-0805-DDC1-F5C1-ADA392CA7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3D3AB3-3D86-14E6-8335-1A0D9CA18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12FB-DC83-DD43-99CA-219A5FA7C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036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29391-4AB0-B98D-0BCD-7B91EEEEF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89087-7298-B29D-E25D-537AE0738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A16F11-380C-02EA-0038-C053CC5288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D1D5A3-DEE4-AD34-EBFA-B499997FF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77B3F-8A60-7E40-99CC-84CDF4B8E2ED}" type="datetimeFigureOut">
              <a:rPr lang="en-US" smtClean="0"/>
              <a:t>5/6/24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971F3-5317-52DC-11E3-49E5485E1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58ED8A-AEFC-B0FD-78C4-57393F7C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12FB-DC83-DD43-99CA-219A5FA7C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39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64260-A89E-6D57-5DB6-035F730D3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8923BB-0D55-C31A-B422-273B43A80A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A5C5D7-4468-D937-7121-CC6C027952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537327-9F02-7BB0-3B1D-B8153F78D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77B3F-8A60-7E40-99CC-84CDF4B8E2ED}" type="datetimeFigureOut">
              <a:rPr lang="en-US" smtClean="0"/>
              <a:t>5/6/24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2504D8-31A1-BFED-F960-A97344474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9600F5-EE15-237A-1FB0-A1F34E4B5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12FB-DC83-DD43-99CA-219A5FA7C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504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8E41CC-C7F1-ABC7-D6AA-02577B467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34C5FD-C720-B3EE-5B45-D04F1A5845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BAF58-1E74-D792-B15D-DB146235BF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777B3F-8A60-7E40-99CC-84CDF4B8E2ED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1F337-94F8-3D86-7061-515439844A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90B2D1-A63D-EB35-0AB7-5B1CAAB56B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512FB-DC83-DD43-99CA-219A5FA7C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16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jpeg"/><Relationship Id="rId4" Type="http://schemas.openxmlformats.org/officeDocument/2006/relationships/image" Target="../media/image29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7" name="Rectangle 1036">
            <a:extLst>
              <a:ext uri="{FF2B5EF4-FFF2-40B4-BE49-F238E27FC236}">
                <a16:creationId xmlns:a16="http://schemas.microsoft.com/office/drawing/2014/main" id="{6234BCC6-39B9-47D9-8BF8-C665401A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A Simple Coin Toss Could Determine YOUR Future | APHA Blog : The Alliance  of Professional Health Advocates">
            <a:extLst>
              <a:ext uri="{FF2B5EF4-FFF2-40B4-BE49-F238E27FC236}">
                <a16:creationId xmlns:a16="http://schemas.microsoft.com/office/drawing/2014/main" id="{2A09D674-21F6-1083-A485-20036751B5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0166"/>
          <a:stretch/>
        </p:blipFill>
        <p:spPr bwMode="auto"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enetics 101 - Ask The Scientists">
            <a:extLst>
              <a:ext uri="{FF2B5EF4-FFF2-40B4-BE49-F238E27FC236}">
                <a16:creationId xmlns:a16="http://schemas.microsoft.com/office/drawing/2014/main" id="{5E84CEDF-CCA9-255B-1666-E993B88CDC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20961"/>
          <a:stretch/>
        </p:blipFill>
        <p:spPr bwMode="auto"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039" name="Freeform: Shape 1038">
            <a:extLst>
              <a:ext uri="{FF2B5EF4-FFF2-40B4-BE49-F238E27FC236}">
                <a16:creationId xmlns:a16="http://schemas.microsoft.com/office/drawing/2014/main" id="{72A9CE9D-DAC3-40AF-B504-78A64A909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41" name="Freeform: Shape 1040">
            <a:extLst>
              <a:ext uri="{FF2B5EF4-FFF2-40B4-BE49-F238E27FC236}">
                <a16:creationId xmlns:a16="http://schemas.microsoft.com/office/drawing/2014/main" id="{506D7452-6CDE-4381-86CE-07B245938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871CB-1096-DF53-711A-9D6C04E7B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912" y="1524659"/>
            <a:ext cx="5019074" cy="2774088"/>
          </a:xfrm>
        </p:spPr>
        <p:txBody>
          <a:bodyPr>
            <a:normAutofit/>
          </a:bodyPr>
          <a:lstStyle/>
          <a:p>
            <a:pPr algn="l"/>
            <a:r>
              <a:rPr lang="en-US" altLang="zh-CN" sz="5400" b="1" dirty="0">
                <a:latin typeface="Arial" panose="020B0604020202020204" pitchFamily="34" charset="0"/>
                <a:cs typeface="Arial" panose="020B0604020202020204" pitchFamily="34" charset="0"/>
              </a:rPr>
              <a:t>From Coin Tossing to the Code of Life</a:t>
            </a:r>
            <a:endParaRPr lang="en-US" sz="5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A0191B-9AD9-DC2D-202D-C410742BF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8912" y="4687367"/>
            <a:ext cx="4917948" cy="1335024"/>
          </a:xfrm>
        </p:spPr>
        <p:txBody>
          <a:bodyPr>
            <a:normAutofit/>
          </a:bodyPr>
          <a:lstStyle/>
          <a:p>
            <a:pPr algn="l"/>
            <a:r>
              <a:rPr lang="en-US" altLang="zh-CN" b="1" dirty="0"/>
              <a:t>Deciphering Population Genetics</a:t>
            </a:r>
          </a:p>
          <a:p>
            <a:pPr algn="l"/>
            <a:r>
              <a:rPr lang="en-US" altLang="zh-CN" dirty="0"/>
              <a:t>Wanjun Gu</a:t>
            </a:r>
          </a:p>
          <a:p>
            <a:pPr algn="l"/>
            <a:r>
              <a:rPr lang="en-US" altLang="zh-CN" dirty="0"/>
              <a:t>May 6</a:t>
            </a:r>
            <a:r>
              <a:rPr lang="en-US" altLang="zh-CN" baseline="30000" dirty="0"/>
              <a:t>th</a:t>
            </a:r>
            <a:r>
              <a:rPr lang="en-US" altLang="zh-CN" dirty="0"/>
              <a:t>, 2024</a:t>
            </a:r>
          </a:p>
        </p:txBody>
      </p:sp>
      <p:sp>
        <p:nvSpPr>
          <p:cNvPr id="1043" name="Rectangle 1042">
            <a:extLst>
              <a:ext uri="{FF2B5EF4-FFF2-40B4-BE49-F238E27FC236}">
                <a16:creationId xmlns:a16="http://schemas.microsoft.com/office/drawing/2014/main" id="{762DA937-8B55-4317-BD32-98D7AF30E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67989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sp>
        <p:nvSpPr>
          <p:cNvPr id="1045" name="Rectangle 1044">
            <a:extLst>
              <a:ext uri="{FF2B5EF4-FFF2-40B4-BE49-F238E27FC236}">
                <a16:creationId xmlns:a16="http://schemas.microsoft.com/office/drawing/2014/main" id="{C52EE5A8-045B-4D39-8ED1-51333408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098" y="4461119"/>
            <a:ext cx="5019074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0547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80FB2-017A-4B13-68F8-3D78A9847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is the coin tossing in genetics?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E3A104C-0F63-D1F2-BD88-137B43F1C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3200" b="1" dirty="0"/>
              <a:t>Meiosis</a:t>
            </a:r>
          </a:p>
          <a:p>
            <a:pPr marL="0" indent="0">
              <a:buNone/>
            </a:pPr>
            <a:r>
              <a:rPr lang="en-US" dirty="0"/>
              <a:t>- Type of cell division</a:t>
            </a:r>
          </a:p>
          <a:p>
            <a:pPr>
              <a:buFontTx/>
              <a:buChar char="-"/>
            </a:pPr>
            <a:r>
              <a:rPr lang="en-US" dirty="0"/>
              <a:t>Produces sex cells (sperm or egg)</a:t>
            </a:r>
          </a:p>
          <a:p>
            <a:pPr>
              <a:buFontTx/>
              <a:buChar char="-"/>
            </a:pPr>
            <a:r>
              <a:rPr lang="en-US" dirty="0"/>
              <a:t>Genetic materials are recombined</a:t>
            </a:r>
          </a:p>
        </p:txBody>
      </p:sp>
      <p:pic>
        <p:nvPicPr>
          <p:cNvPr id="9218" name="Picture 2" descr="Meiosis">
            <a:extLst>
              <a:ext uri="{FF2B5EF4-FFF2-40B4-BE49-F238E27FC236}">
                <a16:creationId xmlns:a16="http://schemas.microsoft.com/office/drawing/2014/main" id="{A1FC68F0-E070-E1D7-D2C7-389DB7B91A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161444" y="1402875"/>
            <a:ext cx="3187875" cy="5196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7776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80FB2-017A-4B13-68F8-3D78A9847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is the coin tossing in genetics?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E3A104C-0F63-D1F2-BD88-137B43F1C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3714" y="3971041"/>
            <a:ext cx="3667230" cy="18894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Half of the genetic material from the father, half from the mother</a:t>
            </a:r>
          </a:p>
        </p:txBody>
      </p:sp>
      <p:pic>
        <p:nvPicPr>
          <p:cNvPr id="9218" name="Picture 2" descr="Meiosis">
            <a:extLst>
              <a:ext uri="{FF2B5EF4-FFF2-40B4-BE49-F238E27FC236}">
                <a16:creationId xmlns:a16="http://schemas.microsoft.com/office/drawing/2014/main" id="{A1FC68F0-E070-E1D7-D2C7-389DB7B91A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509872" y="894093"/>
            <a:ext cx="2131653" cy="3474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Meiosis">
            <a:extLst>
              <a:ext uri="{FF2B5EF4-FFF2-40B4-BE49-F238E27FC236}">
                <a16:creationId xmlns:a16="http://schemas.microsoft.com/office/drawing/2014/main" id="{0E2091B1-4646-787F-9D09-A60984B4E4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6246560" y="909343"/>
            <a:ext cx="2131653" cy="3474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 descr="What Is Fertilization and How Does It Happen?">
            <a:extLst>
              <a:ext uri="{FF2B5EF4-FFF2-40B4-BE49-F238E27FC236}">
                <a16:creationId xmlns:a16="http://schemas.microsoft.com/office/drawing/2014/main" id="{E3F5C704-F3B3-8BD2-98CD-853C9A58F3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8666" y="4017069"/>
            <a:ext cx="4429907" cy="2491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Down Arrow 5">
            <a:extLst>
              <a:ext uri="{FF2B5EF4-FFF2-40B4-BE49-F238E27FC236}">
                <a16:creationId xmlns:a16="http://schemas.microsoft.com/office/drawing/2014/main" id="{A641C67A-5682-44A0-68A4-CD71584595CD}"/>
              </a:ext>
            </a:extLst>
          </p:cNvPr>
          <p:cNvSpPr/>
          <p:nvPr/>
        </p:nvSpPr>
        <p:spPr>
          <a:xfrm>
            <a:off x="4769224" y="3429000"/>
            <a:ext cx="376517" cy="572819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Cross 6">
            <a:extLst>
              <a:ext uri="{FF2B5EF4-FFF2-40B4-BE49-F238E27FC236}">
                <a16:creationId xmlns:a16="http://schemas.microsoft.com/office/drawing/2014/main" id="{F26B935D-A16B-2938-EA72-C5CCDE40A9DA}"/>
              </a:ext>
            </a:extLst>
          </p:cNvPr>
          <p:cNvSpPr/>
          <p:nvPr/>
        </p:nvSpPr>
        <p:spPr>
          <a:xfrm>
            <a:off x="4579200" y="2219434"/>
            <a:ext cx="712800" cy="689365"/>
          </a:xfrm>
          <a:prstGeom prst="plus">
            <a:avLst>
              <a:gd name="adj" fmla="val 3437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1586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80FB2-017A-4B13-68F8-3D78A9847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interesting than a coin tossing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6A23F128-C096-F010-2A7A-EDE64957C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89971"/>
            <a:ext cx="10134600" cy="8264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>
                <a:solidFill>
                  <a:schemeClr val="accent6">
                    <a:lumMod val="75000"/>
                  </a:schemeClr>
                </a:solidFill>
              </a:rPr>
              <a:t>Child Genome </a:t>
            </a:r>
            <a:r>
              <a:rPr lang="en-US" altLang="zh-CN" dirty="0"/>
              <a:t>=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50% Maternal Genome </a:t>
            </a:r>
            <a:r>
              <a:rPr lang="en-US" altLang="zh-CN" dirty="0"/>
              <a:t>+ 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50% Paternal Genome</a:t>
            </a:r>
          </a:p>
        </p:txBody>
      </p:sp>
    </p:spTree>
    <p:extLst>
      <p:ext uri="{BB962C8B-B14F-4D97-AF65-F5344CB8AC3E}">
        <p14:creationId xmlns:p14="http://schemas.microsoft.com/office/powerpoint/2010/main" val="669083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80FB2-017A-4B13-68F8-3D78A9847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interesting than a coin tossing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6A23F128-C096-F010-2A7A-EDE64957C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89971"/>
            <a:ext cx="10134600" cy="8264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>
                <a:solidFill>
                  <a:schemeClr val="accent6">
                    <a:lumMod val="75000"/>
                  </a:schemeClr>
                </a:solidFill>
              </a:rPr>
              <a:t>Child Genome </a:t>
            </a:r>
            <a:r>
              <a:rPr lang="en-US" altLang="zh-CN" dirty="0"/>
              <a:t>=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50% Maternal Genome </a:t>
            </a:r>
            <a:r>
              <a:rPr lang="en-US" altLang="zh-CN" dirty="0"/>
              <a:t>+ 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50% Paternal Genome</a:t>
            </a:r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62062F83-993F-0CA1-0C4B-C681B68349FE}"/>
              </a:ext>
            </a:extLst>
          </p:cNvPr>
          <p:cNvSpPr txBox="1">
            <a:spLocks/>
          </p:cNvSpPr>
          <p:nvPr/>
        </p:nvSpPr>
        <p:spPr>
          <a:xfrm>
            <a:off x="838200" y="3952556"/>
            <a:ext cx="10134600" cy="826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3200" b="1" dirty="0"/>
              <a:t>What’s more?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5E426F-F12D-5B84-7321-23D30EC2D1F3}"/>
              </a:ext>
            </a:extLst>
          </p:cNvPr>
          <p:cNvSpPr txBox="1"/>
          <p:nvPr/>
        </p:nvSpPr>
        <p:spPr>
          <a:xfrm>
            <a:off x="1596788" y="438093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459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80FB2-017A-4B13-68F8-3D78A9847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interesting than a coin tossing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5E426F-F12D-5B84-7321-23D30EC2D1F3}"/>
              </a:ext>
            </a:extLst>
          </p:cNvPr>
          <p:cNvSpPr txBox="1"/>
          <p:nvPr/>
        </p:nvSpPr>
        <p:spPr>
          <a:xfrm>
            <a:off x="1596788" y="438093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3314" name="Picture 2" descr="Pound-Coin-standing-on-edge-close-Up - Photographic Assignment">
            <a:extLst>
              <a:ext uri="{FF2B5EF4-FFF2-40B4-BE49-F238E27FC236}">
                <a16:creationId xmlns:a16="http://schemas.microsoft.com/office/drawing/2014/main" id="{D4D38D34-3DFF-CEDB-9B96-D47746FE9E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716" y="1484583"/>
            <a:ext cx="4010546" cy="5008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Origins of Mutation | Harvard Medical School">
            <a:extLst>
              <a:ext uri="{FF2B5EF4-FFF2-40B4-BE49-F238E27FC236}">
                <a16:creationId xmlns:a16="http://schemas.microsoft.com/office/drawing/2014/main" id="{CCB9089B-1907-95EA-9368-967889AEB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129591"/>
            <a:ext cx="4859013" cy="3241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3180D65-1AD4-23E6-2106-36F0B350BEDB}"/>
              </a:ext>
            </a:extLst>
          </p:cNvPr>
          <p:cNvSpPr txBox="1">
            <a:spLocks/>
          </p:cNvSpPr>
          <p:nvPr/>
        </p:nvSpPr>
        <p:spPr>
          <a:xfrm>
            <a:off x="5117910" y="1484583"/>
            <a:ext cx="5280732" cy="826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3200" b="1" dirty="0"/>
              <a:t>Coins can also stand! 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E68B60A3-3482-3DCE-37DA-55C82D0781DE}"/>
              </a:ext>
            </a:extLst>
          </p:cNvPr>
          <p:cNvSpPr txBox="1">
            <a:spLocks/>
          </p:cNvSpPr>
          <p:nvPr/>
        </p:nvSpPr>
        <p:spPr>
          <a:xfrm>
            <a:off x="6030984" y="2478271"/>
            <a:ext cx="10134600" cy="826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3200" b="1" dirty="0">
                <a:solidFill>
                  <a:srgbClr val="F8516D"/>
                </a:solidFill>
              </a:rPr>
              <a:t>Genetic Mutations!</a:t>
            </a:r>
          </a:p>
        </p:txBody>
      </p:sp>
    </p:spTree>
    <p:extLst>
      <p:ext uri="{BB962C8B-B14F-4D97-AF65-F5344CB8AC3E}">
        <p14:creationId xmlns:p14="http://schemas.microsoft.com/office/powerpoint/2010/main" val="1547460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80FB2-017A-4B13-68F8-3D78A9847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interesting than a coin tossing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5E426F-F12D-5B84-7321-23D30EC2D1F3}"/>
              </a:ext>
            </a:extLst>
          </p:cNvPr>
          <p:cNvSpPr txBox="1"/>
          <p:nvPr/>
        </p:nvSpPr>
        <p:spPr>
          <a:xfrm>
            <a:off x="1596788" y="438093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E68B60A3-3482-3DCE-37DA-55C82D0781DE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134600" cy="826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3200" b="1" dirty="0">
                <a:solidFill>
                  <a:srgbClr val="F8516D"/>
                </a:solidFill>
              </a:rPr>
              <a:t>Genetic Mutations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00915-A050-9427-D598-C839F11A73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89928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Extremely rare (1 in 100,000,000 base pairs per generation)</a:t>
            </a:r>
          </a:p>
          <a:p>
            <a:r>
              <a:rPr lang="en-US" dirty="0"/>
              <a:t>Most of them are bad</a:t>
            </a:r>
          </a:p>
          <a:p>
            <a:r>
              <a:rPr lang="en-US" dirty="0"/>
              <a:t>VERY few of them are neutral</a:t>
            </a:r>
          </a:p>
          <a:p>
            <a:r>
              <a:rPr lang="en-US" dirty="0"/>
              <a:t>VERY VERY few of them are good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68234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80FB2-017A-4B13-68F8-3D78A9847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interesting than a coin tossing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6A23F128-C096-F010-2A7A-EDE64957C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482" y="1821230"/>
            <a:ext cx="11745036" cy="8264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>
                <a:solidFill>
                  <a:schemeClr val="accent6">
                    <a:lumMod val="75000"/>
                  </a:schemeClr>
                </a:solidFill>
              </a:rPr>
              <a:t>Child Genome </a:t>
            </a:r>
            <a:r>
              <a:rPr lang="en-US" altLang="zh-CN" dirty="0"/>
              <a:t>=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~50% Maternal Genome </a:t>
            </a:r>
            <a:r>
              <a:rPr lang="en-US" altLang="zh-CN" dirty="0"/>
              <a:t>+ 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~50% Paternal Genome + </a:t>
            </a:r>
            <a:r>
              <a:rPr lang="en-US" altLang="zh-CN" b="1" dirty="0">
                <a:solidFill>
                  <a:srgbClr val="F8516D"/>
                </a:solidFill>
              </a:rPr>
              <a:t>Mutations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82999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80FB2-017A-4B13-68F8-3D78A9847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mutations tend to stay</a:t>
            </a:r>
          </a:p>
        </p:txBody>
      </p:sp>
      <p:pic>
        <p:nvPicPr>
          <p:cNvPr id="16386" name="Picture 2" descr="NS 08-10">
            <a:extLst>
              <a:ext uri="{FF2B5EF4-FFF2-40B4-BE49-F238E27FC236}">
                <a16:creationId xmlns:a16="http://schemas.microsoft.com/office/drawing/2014/main" id="{52229B3C-108C-FD3E-A780-5255B5E57A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868"/>
          <a:stretch/>
        </p:blipFill>
        <p:spPr bwMode="auto">
          <a:xfrm>
            <a:off x="822323" y="1690689"/>
            <a:ext cx="10499723" cy="3681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761B6D-1B2A-E75B-6541-84F81C0466CC}"/>
              </a:ext>
            </a:extLst>
          </p:cNvPr>
          <p:cNvSpPr txBox="1">
            <a:spLocks/>
          </p:cNvSpPr>
          <p:nvPr/>
        </p:nvSpPr>
        <p:spPr>
          <a:xfrm>
            <a:off x="2340429" y="5372102"/>
            <a:ext cx="10134600" cy="826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3200" b="1" dirty="0"/>
              <a:t>A good mutation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5265D077-EB5D-4BBA-3DEE-1BD6611A76D6}"/>
              </a:ext>
            </a:extLst>
          </p:cNvPr>
          <p:cNvSpPr txBox="1">
            <a:spLocks/>
          </p:cNvSpPr>
          <p:nvPr/>
        </p:nvSpPr>
        <p:spPr>
          <a:xfrm>
            <a:off x="1366157" y="6031564"/>
            <a:ext cx="10134600" cy="826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3200" b="1" dirty="0"/>
              <a:t>A neutral mutation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04228357-DA40-6B38-1FA7-20EBB3755D5E}"/>
              </a:ext>
            </a:extLst>
          </p:cNvPr>
          <p:cNvSpPr/>
          <p:nvPr/>
        </p:nvSpPr>
        <p:spPr>
          <a:xfrm rot="21302344">
            <a:off x="2994531" y="4099023"/>
            <a:ext cx="187778" cy="1416716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B9CA89C8-FE61-A5A1-7865-0999C9BF4744}"/>
              </a:ext>
            </a:extLst>
          </p:cNvPr>
          <p:cNvSpPr/>
          <p:nvPr/>
        </p:nvSpPr>
        <p:spPr>
          <a:xfrm rot="21302344">
            <a:off x="1881772" y="4130733"/>
            <a:ext cx="166042" cy="2019082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197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80FB2-017A-4B13-68F8-3D78A9847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mutations tend to stay</a:t>
            </a:r>
          </a:p>
        </p:txBody>
      </p:sp>
      <p:pic>
        <p:nvPicPr>
          <p:cNvPr id="17410" name="Picture 2" descr="Theoretical allele trajectories under directional selection for a... |  Download Scientific Diagram">
            <a:extLst>
              <a:ext uri="{FF2B5EF4-FFF2-40B4-BE49-F238E27FC236}">
                <a16:creationId xmlns:a16="http://schemas.microsoft.com/office/drawing/2014/main" id="{FAD0CFC4-77E4-4627-8A09-9DE237BCD1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4"/>
          <a:stretch/>
        </p:blipFill>
        <p:spPr bwMode="auto">
          <a:xfrm>
            <a:off x="3254380" y="1476682"/>
            <a:ext cx="7125531" cy="4501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7D7FE557-A33B-6A2E-60F2-8993058EBCCF}"/>
              </a:ext>
            </a:extLst>
          </p:cNvPr>
          <p:cNvSpPr txBox="1">
            <a:spLocks/>
          </p:cNvSpPr>
          <p:nvPr/>
        </p:nvSpPr>
        <p:spPr>
          <a:xfrm>
            <a:off x="838200" y="2123255"/>
            <a:ext cx="2377171" cy="26114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altLang="zh-CN" sz="3200" b="1" dirty="0"/>
              <a:t>% of people in the population with the mutation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altLang="zh-CN" sz="3200" b="1" dirty="0"/>
              <a:t>(In frequency)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1FB81BBC-08FA-F540-80B0-B35E18AB879E}"/>
              </a:ext>
            </a:extLst>
          </p:cNvPr>
          <p:cNvSpPr txBox="1">
            <a:spLocks/>
          </p:cNvSpPr>
          <p:nvPr/>
        </p:nvSpPr>
        <p:spPr>
          <a:xfrm>
            <a:off x="2866938" y="5978131"/>
            <a:ext cx="5001354" cy="2611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altLang="zh-CN" sz="3200" b="1" dirty="0"/>
              <a:t>Natural Selection Sweep</a:t>
            </a:r>
          </a:p>
        </p:txBody>
      </p:sp>
    </p:spTree>
    <p:extLst>
      <p:ext uri="{BB962C8B-B14F-4D97-AF65-F5344CB8AC3E}">
        <p14:creationId xmlns:p14="http://schemas.microsoft.com/office/powerpoint/2010/main" val="3045843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80FB2-017A-4B13-68F8-3D78A9847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Neutral mutations can stay, too</a:t>
            </a:r>
          </a:p>
        </p:txBody>
      </p:sp>
      <p:pic>
        <p:nvPicPr>
          <p:cNvPr id="18434" name="Picture 2" descr="Genetics 9">
            <a:extLst>
              <a:ext uri="{FF2B5EF4-FFF2-40B4-BE49-F238E27FC236}">
                <a16:creationId xmlns:a16="http://schemas.microsoft.com/office/drawing/2014/main" id="{46C0277D-27D2-4CE2-F857-7F285F87A6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5533" y="1836040"/>
            <a:ext cx="7936011" cy="3932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900F8A5A-928C-7F55-8D98-D75E78E813AA}"/>
              </a:ext>
            </a:extLst>
          </p:cNvPr>
          <p:cNvSpPr txBox="1">
            <a:spLocks/>
          </p:cNvSpPr>
          <p:nvPr/>
        </p:nvSpPr>
        <p:spPr>
          <a:xfrm>
            <a:off x="-1" y="1836040"/>
            <a:ext cx="3490941" cy="2611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altLang="zh-CN" sz="3200" b="1" dirty="0"/>
              <a:t>Genetic Drifting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06CC95-0CB1-F623-1E36-20255079EA6F}"/>
              </a:ext>
            </a:extLst>
          </p:cNvPr>
          <p:cNvSpPr txBox="1">
            <a:spLocks/>
          </p:cNvSpPr>
          <p:nvPr/>
        </p:nvSpPr>
        <p:spPr>
          <a:xfrm>
            <a:off x="838200" y="5940088"/>
            <a:ext cx="10905895" cy="9402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3200" b="1" dirty="0"/>
              <a:t>Human populations become different over time…</a:t>
            </a:r>
          </a:p>
        </p:txBody>
      </p:sp>
    </p:spTree>
    <p:extLst>
      <p:ext uri="{BB962C8B-B14F-4D97-AF65-F5344CB8AC3E}">
        <p14:creationId xmlns:p14="http://schemas.microsoft.com/office/powerpoint/2010/main" val="30588265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80FB2-017A-4B13-68F8-3D78A9847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598E27C-AB8B-EE71-9A68-B1956CAA0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13589"/>
            <a:ext cx="5100145" cy="4351338"/>
          </a:xfrm>
        </p:spPr>
        <p:txBody>
          <a:bodyPr>
            <a:normAutofit/>
          </a:bodyPr>
          <a:lstStyle/>
          <a:p>
            <a:r>
              <a:rPr lang="en-US" sz="2200" dirty="0"/>
              <a:t>I am a PhD Candidate at the University of California, San Francisco (UCSF)</a:t>
            </a:r>
          </a:p>
          <a:p>
            <a:r>
              <a:rPr lang="en-US" sz="2200" dirty="0"/>
              <a:t>I am a researcher in Genetics, and Bioinformatics (computer science, data, and biology)</a:t>
            </a:r>
          </a:p>
          <a:p>
            <a:r>
              <a:rPr lang="en-US" sz="2200" dirty="0"/>
              <a:t>I was born and raised in Qingdao, China</a:t>
            </a:r>
          </a:p>
          <a:p>
            <a:r>
              <a:rPr lang="en-US" sz="2200" dirty="0"/>
              <a:t>I like badminton and go</a:t>
            </a:r>
          </a:p>
          <a:p>
            <a:endParaRPr lang="en-US" sz="2200" dirty="0"/>
          </a:p>
        </p:txBody>
      </p:sp>
      <p:pic>
        <p:nvPicPr>
          <p:cNvPr id="1026" name="Picture 2" descr="Logos | UCSF Brand Identity">
            <a:extLst>
              <a:ext uri="{FF2B5EF4-FFF2-40B4-BE49-F238E27FC236}">
                <a16:creationId xmlns:a16="http://schemas.microsoft.com/office/drawing/2014/main" id="{10F08860-D7DE-AFEE-65F7-6CCE0D4095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8344" y="316765"/>
            <a:ext cx="2955235" cy="2161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BD32820-644D-64C7-1C90-8651544065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7491" y="1117615"/>
            <a:ext cx="3269735" cy="3307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33 Facts about Qingdao (Tsingtao) - Facts.net">
            <a:extLst>
              <a:ext uri="{FF2B5EF4-FFF2-40B4-BE49-F238E27FC236}">
                <a16:creationId xmlns:a16="http://schemas.microsoft.com/office/drawing/2014/main" id="{7F9692FC-004B-7FF8-6124-4ECE14E7E8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3658" y="3837946"/>
            <a:ext cx="5341086" cy="2670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adminton racket: Everything you need to know">
            <a:extLst>
              <a:ext uri="{FF2B5EF4-FFF2-40B4-BE49-F238E27FC236}">
                <a16:creationId xmlns:a16="http://schemas.microsoft.com/office/drawing/2014/main" id="{0D396B1B-80AE-7930-BB1B-8535F77EB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20" y="4728228"/>
            <a:ext cx="3584721" cy="2015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ow to build a platform for 2 Billion Consumers? Playing Weiqi/Go and not  chess. Part-">
            <a:extLst>
              <a:ext uri="{FF2B5EF4-FFF2-40B4-BE49-F238E27FC236}">
                <a16:creationId xmlns:a16="http://schemas.microsoft.com/office/drawing/2014/main" id="{2BDF561B-A427-8B3E-7A88-50AB8C0583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510" y="4285952"/>
            <a:ext cx="3506939" cy="2331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0495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80FB2-017A-4B13-68F8-3D78A9847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Similarities and differences</a:t>
            </a:r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88FDAC5D-B123-FCA4-5C70-296561CFFC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305" y="1690688"/>
            <a:ext cx="3018452" cy="2011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60" name="Picture 4" descr="Why Black Cats Have a Hard Time Being Adopted on Halloween">
            <a:extLst>
              <a:ext uri="{FF2B5EF4-FFF2-40B4-BE49-F238E27FC236}">
                <a16:creationId xmlns:a16="http://schemas.microsoft.com/office/drawing/2014/main" id="{E7A1C9AF-A19B-FD40-0CCC-E8E0F20252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5557" y="1704975"/>
            <a:ext cx="3014726" cy="2011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62" name="Picture 6" descr="Tiger | Species | WWF">
            <a:extLst>
              <a:ext uri="{FF2B5EF4-FFF2-40B4-BE49-F238E27FC236}">
                <a16:creationId xmlns:a16="http://schemas.microsoft.com/office/drawing/2014/main" id="{6016862B-2CBE-6D25-822B-B5EDDEA7F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425" y="4022091"/>
            <a:ext cx="3017520" cy="2263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64" name="Picture 8" descr="The Human Revolution : ABC iview">
            <a:extLst>
              <a:ext uri="{FF2B5EF4-FFF2-40B4-BE49-F238E27FC236}">
                <a16:creationId xmlns:a16="http://schemas.microsoft.com/office/drawing/2014/main" id="{7B32B6CD-11A6-5DF8-1FFF-73194EED9B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2" r="17277"/>
          <a:stretch/>
        </p:blipFill>
        <p:spPr bwMode="auto">
          <a:xfrm>
            <a:off x="3915557" y="4022092"/>
            <a:ext cx="3014726" cy="2263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diagram of different colored circles&#10;&#10;Description automatically generated">
            <a:extLst>
              <a:ext uri="{FF2B5EF4-FFF2-40B4-BE49-F238E27FC236}">
                <a16:creationId xmlns:a16="http://schemas.microsoft.com/office/drawing/2014/main" id="{866FF74D-5B7A-C028-3E37-53A41F7B3C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25895" y="3601141"/>
            <a:ext cx="4607828" cy="268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4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different colored circles&#10;&#10;Description automatically generated">
            <a:extLst>
              <a:ext uri="{FF2B5EF4-FFF2-40B4-BE49-F238E27FC236}">
                <a16:creationId xmlns:a16="http://schemas.microsoft.com/office/drawing/2014/main" id="{866FF74D-5B7A-C028-3E37-53A41F7B3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03229"/>
            <a:ext cx="7592156" cy="442875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E6B4B1D-A41F-4893-DE97-C6DDDEC57022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Similarities and differences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9624291-37C0-6A62-DBDF-00C440EBB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7604" y="1728117"/>
            <a:ext cx="3761349" cy="4351338"/>
          </a:xfrm>
        </p:spPr>
        <p:txBody>
          <a:bodyPr>
            <a:normAutofit/>
          </a:bodyPr>
          <a:lstStyle/>
          <a:p>
            <a:r>
              <a:rPr lang="en-US" dirty="0"/>
              <a:t>Cats are similar to each other</a:t>
            </a:r>
          </a:p>
          <a:p>
            <a:r>
              <a:rPr lang="en-US" dirty="0"/>
              <a:t>Tigers are like cats more than humans</a:t>
            </a:r>
          </a:p>
        </p:txBody>
      </p:sp>
    </p:spTree>
    <p:extLst>
      <p:ext uri="{BB962C8B-B14F-4D97-AF65-F5344CB8AC3E}">
        <p14:creationId xmlns:p14="http://schemas.microsoft.com/office/powerpoint/2010/main" val="329476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E6B4B1D-A41F-4893-DE97-C6DDDEC57022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Human populations are genetically different</a:t>
            </a:r>
          </a:p>
        </p:txBody>
      </p:sp>
      <p:pic>
        <p:nvPicPr>
          <p:cNvPr id="22530" name="Picture 2" descr="Different Races Images – Browse 69,333 Stock Photos, Vectors, and Video |  Adobe Stock">
            <a:extLst>
              <a:ext uri="{FF2B5EF4-FFF2-40B4-BE49-F238E27FC236}">
                <a16:creationId xmlns:a16="http://schemas.microsoft.com/office/drawing/2014/main" id="{199361BE-811C-692C-A370-056E7C58B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843088"/>
            <a:ext cx="76708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C373578-F985-AED0-0B2F-4E27004547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30651" y="1843088"/>
            <a:ext cx="376134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Humans differ by genetic ancestry</a:t>
            </a:r>
          </a:p>
          <a:p>
            <a:endParaRPr lang="en-US" dirty="0"/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African</a:t>
            </a:r>
          </a:p>
          <a:p>
            <a:r>
              <a:rPr lang="en-US" dirty="0">
                <a:solidFill>
                  <a:srgbClr val="F8516D"/>
                </a:solidFill>
              </a:rPr>
              <a:t>European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East Asian</a:t>
            </a:r>
          </a:p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South Asian</a:t>
            </a:r>
          </a:p>
          <a:p>
            <a:r>
              <a:rPr lang="en-US" dirty="0">
                <a:solidFill>
                  <a:schemeClr val="accent2"/>
                </a:solidFill>
              </a:rPr>
              <a:t>Hispanic/Latinx</a:t>
            </a:r>
          </a:p>
        </p:txBody>
      </p:sp>
    </p:spTree>
    <p:extLst>
      <p:ext uri="{BB962C8B-B14F-4D97-AF65-F5344CB8AC3E}">
        <p14:creationId xmlns:p14="http://schemas.microsoft.com/office/powerpoint/2010/main" val="1271429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E6B4B1D-A41F-4893-DE97-C6DDDEC57022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Human populations are genetically different</a:t>
            </a:r>
          </a:p>
        </p:txBody>
      </p:sp>
      <p:pic>
        <p:nvPicPr>
          <p:cNvPr id="23554" name="Picture 2" descr="Stereograms of the 1KGP PCA/tSNE · Hippocamplus">
            <a:extLst>
              <a:ext uri="{FF2B5EF4-FFF2-40B4-BE49-F238E27FC236}">
                <a16:creationId xmlns:a16="http://schemas.microsoft.com/office/drawing/2014/main" id="{6FEF0403-154A-F047-B620-2703CA314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60" y="1512377"/>
            <a:ext cx="10293458" cy="514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Stereograms of the 1KGP PCA/tSNE · Hippocamplus">
            <a:extLst>
              <a:ext uri="{FF2B5EF4-FFF2-40B4-BE49-F238E27FC236}">
                <a16:creationId xmlns:a16="http://schemas.microsoft.com/office/drawing/2014/main" id="{47D83371-09CF-FB28-FA53-A693D339D3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023" t="36623" b="37621"/>
          <a:stretch/>
        </p:blipFill>
        <p:spPr bwMode="auto">
          <a:xfrm>
            <a:off x="9346159" y="2406842"/>
            <a:ext cx="2784056" cy="2565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1738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E6B4B1D-A41F-4893-DE97-C6DDDEC57022}"/>
              </a:ext>
            </a:extLst>
          </p:cNvPr>
          <p:cNvSpPr txBox="1">
            <a:spLocks/>
          </p:cNvSpPr>
          <p:nvPr/>
        </p:nvSpPr>
        <p:spPr>
          <a:xfrm>
            <a:off x="703730" y="42788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Human populations are genetically different</a:t>
            </a:r>
          </a:p>
        </p:txBody>
      </p:sp>
      <p:pic>
        <p:nvPicPr>
          <p:cNvPr id="23554" name="Picture 2" descr="Stereograms of the 1KGP PCA/tSNE · Hippocamplus">
            <a:extLst>
              <a:ext uri="{FF2B5EF4-FFF2-40B4-BE49-F238E27FC236}">
                <a16:creationId xmlns:a16="http://schemas.microsoft.com/office/drawing/2014/main" id="{6FEF0403-154A-F047-B620-2703CA3145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2" r="13366" b="7707"/>
          <a:stretch/>
        </p:blipFill>
        <p:spPr bwMode="auto">
          <a:xfrm>
            <a:off x="372292" y="1590366"/>
            <a:ext cx="6079213" cy="4750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Stereograms of the 1KGP PCA/tSNE · Hippocamplus">
            <a:extLst>
              <a:ext uri="{FF2B5EF4-FFF2-40B4-BE49-F238E27FC236}">
                <a16:creationId xmlns:a16="http://schemas.microsoft.com/office/drawing/2014/main" id="{47D83371-09CF-FB28-FA53-A693D339D3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023" t="36623" b="37621"/>
          <a:stretch/>
        </p:blipFill>
        <p:spPr bwMode="auto">
          <a:xfrm>
            <a:off x="4437931" y="1590366"/>
            <a:ext cx="1995645" cy="1838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26" name="Picture 2" descr="Global Human Journey">
            <a:extLst>
              <a:ext uri="{FF2B5EF4-FFF2-40B4-BE49-F238E27FC236}">
                <a16:creationId xmlns:a16="http://schemas.microsoft.com/office/drawing/2014/main" id="{04C14F91-457E-1D57-2BC0-0C6D213C0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3576" y="1978124"/>
            <a:ext cx="5526801" cy="378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Global Human Journey">
            <a:extLst>
              <a:ext uri="{FF2B5EF4-FFF2-40B4-BE49-F238E27FC236}">
                <a16:creationId xmlns:a16="http://schemas.microsoft.com/office/drawing/2014/main" id="{64BD42B2-CF71-DA03-3E0A-4E97CFF418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69" t="87780" r="51646"/>
          <a:stretch/>
        </p:blipFill>
        <p:spPr bwMode="auto">
          <a:xfrm>
            <a:off x="6617368" y="4848726"/>
            <a:ext cx="2129589" cy="914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Global Human Journey">
            <a:extLst>
              <a:ext uri="{FF2B5EF4-FFF2-40B4-BE49-F238E27FC236}">
                <a16:creationId xmlns:a16="http://schemas.microsoft.com/office/drawing/2014/main" id="{26C825B0-DD41-8B2F-2C5D-AF6CB5013D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69" t="87780" r="51646"/>
          <a:stretch/>
        </p:blipFill>
        <p:spPr bwMode="auto">
          <a:xfrm>
            <a:off x="9848717" y="5305925"/>
            <a:ext cx="2129589" cy="914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0518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E6B4B1D-A41F-4893-DE97-C6DDDEC57022}"/>
              </a:ext>
            </a:extLst>
          </p:cNvPr>
          <p:cNvSpPr txBox="1">
            <a:spLocks/>
          </p:cNvSpPr>
          <p:nvPr/>
        </p:nvSpPr>
        <p:spPr>
          <a:xfrm>
            <a:off x="685800" y="15365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Humans can adapt to different environments</a:t>
            </a:r>
          </a:p>
        </p:txBody>
      </p:sp>
      <p:pic>
        <p:nvPicPr>
          <p:cNvPr id="24578" name="Picture 2" descr="Tibet monks rise to a new challenge: basketball">
            <a:extLst>
              <a:ext uri="{FF2B5EF4-FFF2-40B4-BE49-F238E27FC236}">
                <a16:creationId xmlns:a16="http://schemas.microsoft.com/office/drawing/2014/main" id="{F29F4445-B340-9D43-64B7-97CB009CF3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836" y="1299336"/>
            <a:ext cx="3720141" cy="2480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0" name="Picture 4" descr="In Pictures: Nomads of the sea | Gallery | Al Jazeera">
            <a:extLst>
              <a:ext uri="{FF2B5EF4-FFF2-40B4-BE49-F238E27FC236}">
                <a16:creationId xmlns:a16="http://schemas.microsoft.com/office/drawing/2014/main" id="{1CC1EE6E-2A42-AD26-9DA0-B3367A3AD9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6059" y="1194405"/>
            <a:ext cx="3720141" cy="2478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2" name="Picture 6" descr="How do Eskimos keep warm? | Bushcraft Buddy">
            <a:extLst>
              <a:ext uri="{FF2B5EF4-FFF2-40B4-BE49-F238E27FC236}">
                <a16:creationId xmlns:a16="http://schemas.microsoft.com/office/drawing/2014/main" id="{8F3368AC-51F7-F1D6-9FC0-74A0122176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837" y="4058590"/>
            <a:ext cx="3770154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4" name="Picture 8" descr="Rift Valley, a Training Ground for the World's Best Runners, in Photos">
            <a:extLst>
              <a:ext uri="{FF2B5EF4-FFF2-40B4-BE49-F238E27FC236}">
                <a16:creationId xmlns:a16="http://schemas.microsoft.com/office/drawing/2014/main" id="{4899E599-92DF-CEA6-302F-85D597A738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6059" y="4058590"/>
            <a:ext cx="3720141" cy="2473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C4B4460-916C-45C7-78F7-DF50A1D73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3991" y="1497220"/>
            <a:ext cx="3056061" cy="6163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Tibetans (Altitude)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02AC3FD-A1E6-10D1-AF57-94AC9B619AA1}"/>
              </a:ext>
            </a:extLst>
          </p:cNvPr>
          <p:cNvSpPr txBox="1">
            <a:spLocks/>
          </p:cNvSpPr>
          <p:nvPr/>
        </p:nvSpPr>
        <p:spPr>
          <a:xfrm>
            <a:off x="4508927" y="4308721"/>
            <a:ext cx="3056061" cy="6163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dirty="0" err="1"/>
              <a:t>Inuits</a:t>
            </a:r>
            <a:r>
              <a:rPr lang="en-US" altLang="zh-CN" dirty="0"/>
              <a:t> (Cold Climate)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57BB06D-EA8C-4B89-6D43-938F95EE8890}"/>
              </a:ext>
            </a:extLst>
          </p:cNvPr>
          <p:cNvSpPr txBox="1">
            <a:spLocks/>
          </p:cNvSpPr>
          <p:nvPr/>
        </p:nvSpPr>
        <p:spPr>
          <a:xfrm>
            <a:off x="4671984" y="2816656"/>
            <a:ext cx="3056061" cy="6163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dirty="0"/>
              <a:t>Tankas (Life on boat)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50DEC84-2AF1-73BC-300A-DEC4AFC857EA}"/>
              </a:ext>
            </a:extLst>
          </p:cNvPr>
          <p:cNvSpPr txBox="1">
            <a:spLocks/>
          </p:cNvSpPr>
          <p:nvPr/>
        </p:nvSpPr>
        <p:spPr>
          <a:xfrm>
            <a:off x="4879898" y="5897977"/>
            <a:ext cx="3056061" cy="6163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dirty="0" err="1"/>
              <a:t>Kalenjins</a:t>
            </a:r>
            <a:r>
              <a:rPr lang="en-US" altLang="zh-CN" dirty="0"/>
              <a:t> (Running)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868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E6B4B1D-A41F-4893-DE97-C6DDDEC57022}"/>
              </a:ext>
            </a:extLst>
          </p:cNvPr>
          <p:cNvSpPr txBox="1">
            <a:spLocks/>
          </p:cNvSpPr>
          <p:nvPr/>
        </p:nvSpPr>
        <p:spPr>
          <a:xfrm>
            <a:off x="685800" y="3753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Summary and take-home messages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EA6F2F9-793A-2F5D-9277-9C3881D87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Coin flipping is fun, and it happens in nature as well</a:t>
            </a:r>
          </a:p>
          <a:p>
            <a:r>
              <a:rPr lang="en-US" dirty="0"/>
              <a:t>Our genome = ~50% paternal + ~50% maternal + mutations</a:t>
            </a:r>
          </a:p>
          <a:p>
            <a:r>
              <a:rPr lang="en-US" dirty="0"/>
              <a:t>Over generations, mutations build up to make populations different</a:t>
            </a:r>
          </a:p>
          <a:p>
            <a:r>
              <a:rPr lang="en-US" b="1" dirty="0"/>
              <a:t>Even so, humans share &gt;98% of same genetics across ancestries</a:t>
            </a:r>
          </a:p>
          <a:p>
            <a:r>
              <a:rPr lang="en-US" dirty="0"/>
              <a:t>Natural evolutions help humans adapt to various environments</a:t>
            </a:r>
          </a:p>
          <a:p>
            <a:endParaRPr lang="en-US" dirty="0"/>
          </a:p>
          <a:p>
            <a:r>
              <a:rPr lang="en-US" dirty="0"/>
              <a:t>Become a population geneticist and uncover more mysteries!</a:t>
            </a:r>
          </a:p>
        </p:txBody>
      </p:sp>
    </p:spTree>
    <p:extLst>
      <p:ext uri="{BB962C8B-B14F-4D97-AF65-F5344CB8AC3E}">
        <p14:creationId xmlns:p14="http://schemas.microsoft.com/office/powerpoint/2010/main" val="3490979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D2854001-B4AF-4E18-9D2E-33E37F97A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580FB2-017A-4B13-68F8-3D78A9847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078992"/>
            <a:ext cx="7071359" cy="1536192"/>
          </a:xfrm>
        </p:spPr>
        <p:txBody>
          <a:bodyPr anchor="b">
            <a:normAutofit/>
          </a:bodyPr>
          <a:lstStyle/>
          <a:p>
            <a:r>
              <a:rPr lang="en-US" sz="5200" dirty="0"/>
              <a:t>Coin tossing experiment</a:t>
            </a:r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8AEA628B-C8FF-4D0B-B111-F101F580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3202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42663BD0-064C-40FC-A331-F49FCA953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506" y="2935541"/>
            <a:ext cx="62179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598E27C-AB8B-EE71-9A68-B1956CAA0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70" y="3355848"/>
            <a:ext cx="6244957" cy="2825496"/>
          </a:xfrm>
        </p:spPr>
        <p:txBody>
          <a:bodyPr>
            <a:normAutofit/>
          </a:bodyPr>
          <a:lstStyle/>
          <a:p>
            <a:r>
              <a:rPr lang="en-US" sz="2400" dirty="0"/>
              <a:t>Toss a fair coin 10 times</a:t>
            </a:r>
          </a:p>
          <a:p>
            <a:r>
              <a:rPr lang="en-US" sz="2400" dirty="0"/>
              <a:t>Count the number of times that the coin lands on head</a:t>
            </a:r>
          </a:p>
          <a:p>
            <a:r>
              <a:rPr lang="en-US" sz="2400" dirty="0"/>
              <a:t>How likely it is that the coin lands more than 6 times on head, or less than 4 times on head?</a:t>
            </a:r>
          </a:p>
          <a:p>
            <a:r>
              <a:rPr lang="en-US" sz="2400" dirty="0"/>
              <a:t>What is the most likely outcome?</a:t>
            </a:r>
          </a:p>
        </p:txBody>
      </p:sp>
      <p:pic>
        <p:nvPicPr>
          <p:cNvPr id="2050" name="Picture 2" descr="Coin flipping - Wikipedia">
            <a:extLst>
              <a:ext uri="{FF2B5EF4-FFF2-40B4-BE49-F238E27FC236}">
                <a16:creationId xmlns:a16="http://schemas.microsoft.com/office/drawing/2014/main" id="{0046240B-0022-D467-B131-8BCDA64EF0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7" r="1038" b="3"/>
          <a:stretch/>
        </p:blipFill>
        <p:spPr bwMode="auto">
          <a:xfrm>
            <a:off x="7684007" y="603504"/>
            <a:ext cx="4050792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7604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80FB2-017A-4B13-68F8-3D78A9847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Coin tossing experiment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598E27C-AB8B-EE71-9A68-B1956CAA0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589"/>
            <a:ext cx="4204856" cy="4351338"/>
          </a:xfrm>
        </p:spPr>
        <p:txBody>
          <a:bodyPr>
            <a:normAutofit/>
          </a:bodyPr>
          <a:lstStyle/>
          <a:p>
            <a:r>
              <a:rPr lang="en-US" sz="2200" dirty="0"/>
              <a:t>Toss a fair coin 10 times</a:t>
            </a:r>
          </a:p>
          <a:p>
            <a:r>
              <a:rPr lang="en-US" sz="2200" dirty="0"/>
              <a:t>Count the number of times that the coin lands on head</a:t>
            </a:r>
          </a:p>
          <a:p>
            <a:r>
              <a:rPr lang="en-US" sz="2200" dirty="0"/>
              <a:t>How likely it is that the coin lands more than 6 times on head, or less than 4 times on head?</a:t>
            </a:r>
          </a:p>
          <a:p>
            <a:r>
              <a:rPr lang="en-US" sz="2200" dirty="0"/>
              <a:t>What is the most likely outcome?</a:t>
            </a:r>
          </a:p>
        </p:txBody>
      </p:sp>
      <p:pic>
        <p:nvPicPr>
          <p:cNvPr id="5" name="Picture 4" descr="A diagram of a coin&#10;&#10;Description automatically generated">
            <a:extLst>
              <a:ext uri="{FF2B5EF4-FFF2-40B4-BE49-F238E27FC236}">
                <a16:creationId xmlns:a16="http://schemas.microsoft.com/office/drawing/2014/main" id="{CDB99B91-B1A5-2CA7-9171-8A1E81C9F0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2253" y="1507659"/>
            <a:ext cx="6758019" cy="4640298"/>
          </a:xfrm>
          <a:prstGeom prst="rect">
            <a:avLst/>
          </a:prstGeom>
        </p:spPr>
      </p:pic>
      <p:pic>
        <p:nvPicPr>
          <p:cNvPr id="3076" name="Picture 4" descr="Coin Images – Browse 2,686,017 Stock Photos, Vectors, and Video | Adobe  Stock">
            <a:extLst>
              <a:ext uri="{FF2B5EF4-FFF2-40B4-BE49-F238E27FC236}">
                <a16:creationId xmlns:a16="http://schemas.microsoft.com/office/drawing/2014/main" id="{45373427-70BD-948C-B041-DE2E064689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48" t="19000" r="26697" b="19154"/>
          <a:stretch/>
        </p:blipFill>
        <p:spPr bwMode="auto">
          <a:xfrm>
            <a:off x="10152393" y="1491907"/>
            <a:ext cx="1012874" cy="1049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6948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80FB2-017A-4B13-68F8-3D78A9847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Coin tossing experiment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598E27C-AB8B-EE71-9A68-B1956CAA0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589"/>
            <a:ext cx="4204856" cy="4351338"/>
          </a:xfrm>
        </p:spPr>
        <p:txBody>
          <a:bodyPr>
            <a:normAutofit/>
          </a:bodyPr>
          <a:lstStyle/>
          <a:p>
            <a:r>
              <a:rPr lang="en-US" sz="2200" dirty="0"/>
              <a:t>Toss a fair coin 10 times</a:t>
            </a:r>
          </a:p>
          <a:p>
            <a:r>
              <a:rPr lang="en-US" sz="2200" dirty="0"/>
              <a:t>Count the number of times that the coin lands on head</a:t>
            </a:r>
          </a:p>
          <a:p>
            <a:r>
              <a:rPr lang="en-US" sz="2200" dirty="0"/>
              <a:t>How likely it is that the coin lands more than 6 times on head, or less than 4 times on head?</a:t>
            </a:r>
          </a:p>
          <a:p>
            <a:pPr marL="0" indent="0">
              <a:buNone/>
            </a:pPr>
            <a:r>
              <a:rPr lang="en-US" sz="2200" dirty="0"/>
              <a:t>    </a:t>
            </a:r>
            <a:r>
              <a:rPr lang="en-US" sz="2200" b="1" dirty="0"/>
              <a:t>(34.4%)</a:t>
            </a:r>
          </a:p>
          <a:p>
            <a:r>
              <a:rPr lang="en-US" sz="2200" dirty="0"/>
              <a:t>What is the most likely outcome?</a:t>
            </a:r>
          </a:p>
          <a:p>
            <a:pPr marL="0" indent="0">
              <a:buNone/>
            </a:pPr>
            <a:r>
              <a:rPr lang="en-US" sz="2200" dirty="0"/>
              <a:t>    </a:t>
            </a:r>
            <a:r>
              <a:rPr lang="en-US" sz="2200" b="1" dirty="0"/>
              <a:t>(5 times on head)</a:t>
            </a:r>
          </a:p>
        </p:txBody>
      </p:sp>
      <p:pic>
        <p:nvPicPr>
          <p:cNvPr id="5" name="Picture 4" descr="A diagram of a coin&#10;&#10;Description automatically generated">
            <a:extLst>
              <a:ext uri="{FF2B5EF4-FFF2-40B4-BE49-F238E27FC236}">
                <a16:creationId xmlns:a16="http://schemas.microsoft.com/office/drawing/2014/main" id="{CDB99B91-B1A5-2CA7-9171-8A1E81C9F0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2253" y="1507659"/>
            <a:ext cx="6758019" cy="4640298"/>
          </a:xfrm>
          <a:prstGeom prst="rect">
            <a:avLst/>
          </a:prstGeom>
        </p:spPr>
      </p:pic>
      <p:pic>
        <p:nvPicPr>
          <p:cNvPr id="3076" name="Picture 4" descr="Coin Images – Browse 2,686,017 Stock Photos, Vectors, and Video | Adobe  Stock">
            <a:extLst>
              <a:ext uri="{FF2B5EF4-FFF2-40B4-BE49-F238E27FC236}">
                <a16:creationId xmlns:a16="http://schemas.microsoft.com/office/drawing/2014/main" id="{45373427-70BD-948C-B041-DE2E064689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48" t="19000" r="26697" b="19154"/>
          <a:stretch/>
        </p:blipFill>
        <p:spPr bwMode="auto">
          <a:xfrm>
            <a:off x="10152393" y="1491907"/>
            <a:ext cx="1012874" cy="1049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27284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80FB2-017A-4B13-68F8-3D78A9847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Coin tossing experiment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598E27C-AB8B-EE71-9A68-B1956CAA0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589"/>
            <a:ext cx="4204856" cy="4351338"/>
          </a:xfrm>
        </p:spPr>
        <p:txBody>
          <a:bodyPr>
            <a:normAutofit/>
          </a:bodyPr>
          <a:lstStyle/>
          <a:p>
            <a:r>
              <a:rPr lang="en-US" sz="2200" dirty="0"/>
              <a:t>Now repeat this experiment</a:t>
            </a:r>
          </a:p>
          <a:p>
            <a:r>
              <a:rPr lang="en-US" sz="2200" dirty="0"/>
              <a:t>Toss a fair coin 100 times</a:t>
            </a:r>
          </a:p>
          <a:p>
            <a:r>
              <a:rPr lang="en-US" sz="2200" dirty="0"/>
              <a:t>How likely it is that the coin lands more than 60 times on head, or less than 40 times on head?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A4BC75-8031-C805-875C-C16654A71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3056" y="1613589"/>
            <a:ext cx="6765089" cy="4645152"/>
          </a:xfrm>
          <a:prstGeom prst="rect">
            <a:avLst/>
          </a:prstGeom>
        </p:spPr>
      </p:pic>
      <p:pic>
        <p:nvPicPr>
          <p:cNvPr id="3076" name="Picture 4" descr="Coin Images – Browse 2,686,017 Stock Photos, Vectors, and Video | Adobe  Stock">
            <a:extLst>
              <a:ext uri="{FF2B5EF4-FFF2-40B4-BE49-F238E27FC236}">
                <a16:creationId xmlns:a16="http://schemas.microsoft.com/office/drawing/2014/main" id="{45373427-70BD-948C-B041-DE2E064689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48" t="19000" r="26697" b="19154"/>
          <a:stretch/>
        </p:blipFill>
        <p:spPr bwMode="auto">
          <a:xfrm>
            <a:off x="10180528" y="1578448"/>
            <a:ext cx="1012874" cy="1049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7041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80FB2-017A-4B13-68F8-3D78A9847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Coin tossing experiment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598E27C-AB8B-EE71-9A68-B1956CAA0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589"/>
            <a:ext cx="4204856" cy="4351338"/>
          </a:xfrm>
        </p:spPr>
        <p:txBody>
          <a:bodyPr>
            <a:normAutofit/>
          </a:bodyPr>
          <a:lstStyle/>
          <a:p>
            <a:r>
              <a:rPr lang="en-US" sz="2200" dirty="0"/>
              <a:t>Now repeat this experiment</a:t>
            </a:r>
          </a:p>
          <a:p>
            <a:r>
              <a:rPr lang="en-US" sz="2200" dirty="0"/>
              <a:t>Toss a fair coin 100 times</a:t>
            </a:r>
          </a:p>
          <a:p>
            <a:r>
              <a:rPr lang="en-US" sz="2200" dirty="0"/>
              <a:t>How likely it is that the coin lands more than 60 times on head, or less than 40 times on head?</a:t>
            </a:r>
          </a:p>
          <a:p>
            <a:pPr marL="0" indent="0">
              <a:buNone/>
            </a:pPr>
            <a:r>
              <a:rPr lang="en-US" sz="2200" dirty="0"/>
              <a:t>    </a:t>
            </a:r>
            <a:r>
              <a:rPr lang="en-US" sz="2200" b="1" dirty="0"/>
              <a:t>(3.52%)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A4BC75-8031-C805-875C-C16654A71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3056" y="1613589"/>
            <a:ext cx="6765089" cy="4645152"/>
          </a:xfrm>
          <a:prstGeom prst="rect">
            <a:avLst/>
          </a:prstGeom>
        </p:spPr>
      </p:pic>
      <p:pic>
        <p:nvPicPr>
          <p:cNvPr id="3076" name="Picture 4" descr="Coin Images – Browse 2,686,017 Stock Photos, Vectors, and Video | Adobe  Stock">
            <a:extLst>
              <a:ext uri="{FF2B5EF4-FFF2-40B4-BE49-F238E27FC236}">
                <a16:creationId xmlns:a16="http://schemas.microsoft.com/office/drawing/2014/main" id="{45373427-70BD-948C-B041-DE2E064689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48" t="19000" r="26697" b="19154"/>
          <a:stretch/>
        </p:blipFill>
        <p:spPr bwMode="auto">
          <a:xfrm>
            <a:off x="10180528" y="1578448"/>
            <a:ext cx="1012874" cy="1049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8329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80FB2-017A-4B13-68F8-3D78A9847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Coin tossing experiment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598E27C-AB8B-EE71-9A68-B1956CAA0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589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What if we repeat the experiment again, and toss the coin </a:t>
            </a:r>
            <a:r>
              <a:rPr lang="en-US" b="1" dirty="0"/>
              <a:t>1000</a:t>
            </a:r>
            <a:r>
              <a:rPr lang="en-US" dirty="0"/>
              <a:t> times…</a:t>
            </a:r>
          </a:p>
          <a:p>
            <a:r>
              <a:rPr lang="en-US" dirty="0"/>
              <a:t>How likely it is that the coin lands more than 600 times on head, or less than 400 times on head?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55970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80FB2-017A-4B13-68F8-3D78A9847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Coin tossing experiment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598E27C-AB8B-EE71-9A68-B1956CAA0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589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What if we repeat the experiment again, and toss the coin </a:t>
            </a:r>
            <a:r>
              <a:rPr lang="en-US" b="1" dirty="0"/>
              <a:t>1000</a:t>
            </a:r>
            <a:r>
              <a:rPr lang="en-US" dirty="0"/>
              <a:t> times…</a:t>
            </a:r>
          </a:p>
          <a:p>
            <a:r>
              <a:rPr lang="en-US" dirty="0"/>
              <a:t>How likely it is that the coin lands more than 600 times on head, or less than 400 times on head?</a:t>
            </a:r>
          </a:p>
          <a:p>
            <a:endParaRPr lang="en-US" dirty="0"/>
          </a:p>
          <a:p>
            <a:r>
              <a:rPr lang="en-US" dirty="0"/>
              <a:t>Only </a:t>
            </a:r>
            <a:r>
              <a:rPr lang="en-US" b="1" dirty="0"/>
              <a:t>0.000000018%!</a:t>
            </a:r>
          </a:p>
          <a:p>
            <a:r>
              <a:rPr lang="en-US" b="1" dirty="0"/>
              <a:t>You may not encounter it even once in a million experiments!</a:t>
            </a:r>
          </a:p>
          <a:p>
            <a:endParaRPr lang="en-US" b="1" dirty="0"/>
          </a:p>
          <a:p>
            <a:r>
              <a:rPr lang="en-US" dirty="0"/>
              <a:t>The more you toss, the closer to </a:t>
            </a:r>
            <a:r>
              <a:rPr lang="en-US" b="1" dirty="0"/>
              <a:t>50%</a:t>
            </a:r>
            <a:r>
              <a:rPr lang="en-US" dirty="0"/>
              <a:t> heads and </a:t>
            </a:r>
            <a:r>
              <a:rPr lang="en-US" b="1" dirty="0"/>
              <a:t>50%</a:t>
            </a:r>
            <a:r>
              <a:rPr lang="en-US" dirty="0"/>
              <a:t> tails</a:t>
            </a:r>
          </a:p>
        </p:txBody>
      </p:sp>
    </p:spTree>
    <p:extLst>
      <p:ext uri="{BB962C8B-B14F-4D97-AF65-F5344CB8AC3E}">
        <p14:creationId xmlns:p14="http://schemas.microsoft.com/office/powerpoint/2010/main" val="41535296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1911</TotalTime>
  <Words>765</Words>
  <Application>Microsoft Macintosh PowerPoint</Application>
  <PresentationFormat>Widescreen</PresentationFormat>
  <Paragraphs>106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Avenir Next LT Pro</vt:lpstr>
      <vt:lpstr>Calibri</vt:lpstr>
      <vt:lpstr>Calibri Light</vt:lpstr>
      <vt:lpstr>Office Theme</vt:lpstr>
      <vt:lpstr>From Coin Tossing to the Code of Life</vt:lpstr>
      <vt:lpstr>About me</vt:lpstr>
      <vt:lpstr>Coin tossing experiment</vt:lpstr>
      <vt:lpstr>Coin tossing experiment</vt:lpstr>
      <vt:lpstr>Coin tossing experiment</vt:lpstr>
      <vt:lpstr>Coin tossing experiment</vt:lpstr>
      <vt:lpstr>Coin tossing experiment</vt:lpstr>
      <vt:lpstr>Coin tossing experiment</vt:lpstr>
      <vt:lpstr>Coin tossing experiment</vt:lpstr>
      <vt:lpstr>Where is the coin tossing in genetics?</vt:lpstr>
      <vt:lpstr>Where is the coin tossing in genetics?</vt:lpstr>
      <vt:lpstr>More interesting than a coin tossing</vt:lpstr>
      <vt:lpstr>More interesting than a coin tossing</vt:lpstr>
      <vt:lpstr>More interesting than a coin tossing</vt:lpstr>
      <vt:lpstr>More interesting than a coin tossing</vt:lpstr>
      <vt:lpstr>More interesting than a coin tossing</vt:lpstr>
      <vt:lpstr>Good mutations tend to stay</vt:lpstr>
      <vt:lpstr>Good mutations tend to stay</vt:lpstr>
      <vt:lpstr>Neutral mutations can stay, too</vt:lpstr>
      <vt:lpstr>Similarities and differences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Height-associating haplotypes disrupt 3D genome folding in Humans </dc:title>
  <dc:creator>Gu, Wanjun</dc:creator>
  <cp:lastModifiedBy>Wanjun Gu</cp:lastModifiedBy>
  <cp:revision>10</cp:revision>
  <dcterms:created xsi:type="dcterms:W3CDTF">2023-12-06T19:38:31Z</dcterms:created>
  <dcterms:modified xsi:type="dcterms:W3CDTF">2024-05-06T16:37:10Z</dcterms:modified>
</cp:coreProperties>
</file>

<file path=docProps/thumbnail.jpeg>
</file>